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599" autoAdjust="0"/>
    <p:restoredTop sz="94702" autoAdjust="0"/>
  </p:normalViewPr>
  <p:slideViewPr>
    <p:cSldViewPr>
      <p:cViewPr varScale="1">
        <p:scale>
          <a:sx n="68" d="100"/>
          <a:sy n="68" d="100"/>
        </p:scale>
        <p:origin x="18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AD79700-3360-45B4-84AB-98F89893F9C0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02ACD75F-0F97-4C17-9ABD-E10EC7156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16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7133777F-CDC9-442C-8E0C-1644C34457D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A1B237D-2F1A-4674-A1A2-F1969FA398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B237D-2F1A-4674-A1A2-F1969FA398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7315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3048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accent5">
                    <a:shade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E280-C1E1-4ACF-8075-704E70C85307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ECC-6BCB-42C7-8B7E-D972684B6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E280-C1E1-4ACF-8075-704E70C85307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ECC-6BCB-42C7-8B7E-D972684B6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E280-C1E1-4ACF-8075-704E70C85307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ECC-6BCB-42C7-8B7E-D972684B6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14400" y="1600202"/>
            <a:ext cx="35814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35814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E280-C1E1-4ACF-8075-704E70C85307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ECC-6BCB-42C7-8B7E-D972684B6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582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14400" y="2174876"/>
            <a:ext cx="35829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584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584574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E280-C1E1-4ACF-8075-704E70C85307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ECC-6BCB-42C7-8B7E-D972684B6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E280-C1E1-4ACF-8075-704E70C85307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ECC-6BCB-42C7-8B7E-D972684B6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990600"/>
            <a:ext cx="731520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1"/>
          </p:nvPr>
        </p:nvSpPr>
        <p:spPr>
          <a:xfrm>
            <a:off x="914400" y="1752600"/>
            <a:ext cx="731520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40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body" sz="quarter" idx="12"/>
          </p:nvPr>
        </p:nvSpPr>
        <p:spPr>
          <a:xfrm>
            <a:off x="914400" y="4061636"/>
            <a:ext cx="7315200" cy="205563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>
            <a:spLocks noGrp="1"/>
          </p:cNvSpPr>
          <p:nvPr>
            <p:ph type="body" sz="quarter" idx="13"/>
          </p:nvPr>
        </p:nvSpPr>
        <p:spPr>
          <a:xfrm>
            <a:off x="914400" y="4267200"/>
            <a:ext cx="7315200" cy="357963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cap="all" baseline="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body" sz="quarter" idx="14"/>
          </p:nvPr>
        </p:nvSpPr>
        <p:spPr>
          <a:xfrm>
            <a:off x="914400" y="4637567"/>
            <a:ext cx="7315200" cy="2286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40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>
            <a:spLocks noGrp="1"/>
          </p:cNvSpPr>
          <p:nvPr>
            <p:ph type="body" sz="quarter" idx="15"/>
          </p:nvPr>
        </p:nvSpPr>
        <p:spPr>
          <a:xfrm>
            <a:off x="914400" y="5638800"/>
            <a:ext cx="7315200" cy="2286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914400" y="3276600"/>
            <a:ext cx="7315200" cy="774405"/>
          </a:xfrm>
        </p:spPr>
        <p:txBody>
          <a:bodyPr wrap="square" anchor="b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400" kern="1200" cap="all" baseline="0">
                <a:solidFill>
                  <a:schemeClr val="tx2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315200" cy="457200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705100" y="5638800"/>
            <a:ext cx="37338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2551114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81400" y="838201"/>
            <a:ext cx="46545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14401" y="1447803"/>
            <a:ext cx="2551115" cy="4495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E280-C1E1-4ACF-8075-704E70C85307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ECC-6BCB-42C7-8B7E-D972684B6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E280-C1E1-4ACF-8075-704E70C85307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ECC-6BCB-42C7-8B7E-D972684B6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807"/>
            <a:ext cx="9144000" cy="6858000"/>
            <a:chOff x="0" y="-807"/>
            <a:chExt cx="9144000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-807"/>
              <a:ext cx="9144000" cy="6858000"/>
            </a:xfrm>
            <a:prstGeom prst="rect">
              <a:avLst/>
            </a:prstGeom>
            <a:solidFill>
              <a:schemeClr val="tx2">
                <a:shade val="75000"/>
              </a:schemeClr>
            </a:solidFill>
            <a:ln w="2540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57200" y="4191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22225" cap="sq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innerShdw blurRad="157164">
                <a:srgbClr val="000000">
                  <a:alpha val="73000"/>
                </a:srgbClr>
              </a:innerShdw>
            </a:effec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762000" y="723900"/>
              <a:ext cx="7620000" cy="5334000"/>
            </a:xfrm>
            <a:prstGeom prst="rect">
              <a:avLst/>
            </a:prstGeom>
            <a:gradFill>
              <a:gsLst>
                <a:gs pos="0">
                  <a:schemeClr val="accent4">
                    <a:tint val="60000"/>
                  </a:schemeClr>
                </a:gs>
                <a:gs pos="50000">
                  <a:schemeClr val="accent4">
                    <a:tint val="20000"/>
                  </a:schemeClr>
                </a:gs>
                <a:gs pos="100000">
                  <a:schemeClr val="accent4">
                    <a:tint val="60000"/>
                  </a:schemeClr>
                </a:gs>
              </a:gsLst>
              <a:lin ang="2700000" scaled="1"/>
            </a:gradFill>
            <a:ln w="76200" cap="sq" cmpd="dbl" algn="ctr">
              <a:solidFill>
                <a:sysClr val="window" lastClr="FFFFFF"/>
              </a:solidFill>
              <a:prstDash val="solid"/>
              <a:miter lim="800000"/>
            </a:ln>
            <a:effectLst>
              <a:outerShdw blurRad="229391" dist="50800" dir="8100000" algn="tl" rotWithShape="0">
                <a:srgbClr val="000000">
                  <a:alpha val="43137"/>
                </a:srgbClr>
              </a:outerShdw>
            </a:effectLst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5794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3"/>
            <a:ext cx="7315200" cy="43433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CD6E280-C1E1-4ACF-8075-704E70C85307}" type="datetimeFigureOut">
              <a:rPr lang="en-US" smtClean="0">
                <a:solidFill>
                  <a:schemeClr val="bg1"/>
                </a:solidFill>
              </a:rPr>
              <a:pPr/>
              <a:t>10/14/2017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7E68ECC-6BCB-42C7-8B7E-D972684B6F7C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shade val="75000"/>
            </a:schemeClr>
          </a:solidFill>
          <a:latin typeface="+mj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shade val="75000"/>
            </a:schemeClr>
          </a:solidFill>
          <a:latin typeface="+mj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shade val="75000"/>
            </a:schemeClr>
          </a:solidFill>
          <a:latin typeface="+mj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shade val="75000"/>
            </a:schemeClr>
          </a:solidFill>
          <a:latin typeface="+mj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shade val="75000"/>
            </a:schemeClr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0" y="1600200"/>
            <a:ext cx="7315200" cy="304800"/>
          </a:xfrm>
        </p:spPr>
        <p:txBody>
          <a:bodyPr/>
          <a:lstStyle/>
          <a:p>
            <a:r>
              <a:rPr lang="en-US" b="1" dirty="0"/>
              <a:t>IS HEREBY GRANTED FOR THE COMPLETION OF THE </a:t>
            </a:r>
            <a:r>
              <a:rPr lang="en-US" b="1" i="1" dirty="0"/>
              <a:t>GERATOL NET</a:t>
            </a:r>
            <a:r>
              <a:rPr lang="en-US" b="1" dirty="0"/>
              <a:t>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14400" y="4061636"/>
            <a:ext cx="7315200" cy="815164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Has provided the appropriate confirmation of the following QSO’s taking place after 12/1/2016</a:t>
            </a:r>
            <a:r>
              <a:rPr lang="en-US" dirty="0"/>
              <a:t>:</a:t>
            </a:r>
          </a:p>
          <a:p>
            <a:endParaRPr lang="en-US" dirty="0"/>
          </a:p>
          <a:p>
            <a:pPr marL="171450" indent="-171450">
              <a:buFontTx/>
              <a:buChar char="•"/>
            </a:pPr>
            <a:r>
              <a:rPr lang="en-US" dirty="0"/>
              <a:t>Two way SSB communication with the 50 United States</a:t>
            </a:r>
          </a:p>
          <a:p>
            <a:pPr marL="171450" indent="-171450">
              <a:buFontTx/>
              <a:buChar char="•"/>
            </a:pPr>
            <a:r>
              <a:rPr lang="en-US" dirty="0"/>
              <a:t>Two way SSB communication with 50 licensed amateurs, from any state, who have been licensed 50 years or more</a:t>
            </a:r>
          </a:p>
          <a:p>
            <a:pPr marL="171450" indent="-171450">
              <a:buFontTx/>
              <a:buChar char="•"/>
            </a:pPr>
            <a:r>
              <a:rPr lang="en-US" dirty="0"/>
              <a:t>All contacts having been made in the Extra Class portion of the 80 Meter ham band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14400" y="5029200"/>
            <a:ext cx="7315200" cy="228600"/>
          </a:xfrm>
        </p:spPr>
        <p:txBody>
          <a:bodyPr/>
          <a:lstStyle/>
          <a:p>
            <a:r>
              <a:rPr lang="en-US" dirty="0"/>
              <a:t>Awarded: Date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Dave </a:t>
            </a:r>
            <a:r>
              <a:rPr lang="en-US" dirty="0" err="1"/>
              <a:t>Ertel</a:t>
            </a:r>
            <a:r>
              <a:rPr lang="en-US" dirty="0"/>
              <a:t> KJ8V   GERATOL AWARDS MANAGER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3366FF"/>
                </a:solidFill>
              </a:rPr>
              <a:t>OPERATOR name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914400"/>
            <a:ext cx="7315200" cy="457200"/>
          </a:xfrm>
        </p:spPr>
        <p:txBody>
          <a:bodyPr/>
          <a:lstStyle/>
          <a:p>
            <a:r>
              <a:rPr lang="en-US" b="1" dirty="0"/>
              <a:t>Certificate of Achievement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033" y="1981200"/>
            <a:ext cx="74825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perclarendon Black"/>
              </a:rPr>
              <a:t>50/50 AWARD</a:t>
            </a:r>
          </a:p>
        </p:txBody>
      </p:sp>
      <p:pic>
        <p:nvPicPr>
          <p:cNvPr id="12" name="Picture 11" descr="geratol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1"/>
            <a:ext cx="842028" cy="838200"/>
          </a:xfrm>
          <a:prstGeom prst="rect">
            <a:avLst/>
          </a:prstGeom>
        </p:spPr>
      </p:pic>
      <p:pic>
        <p:nvPicPr>
          <p:cNvPr id="13" name="Picture 12" descr="geratol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972" y="762001"/>
            <a:ext cx="842028" cy="838200"/>
          </a:xfrm>
          <a:prstGeom prst="rect">
            <a:avLst/>
          </a:prstGeom>
        </p:spPr>
      </p:pic>
      <p:pic>
        <p:nvPicPr>
          <p:cNvPr id="14" name="Picture 13" descr="geratol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257800"/>
            <a:ext cx="842028" cy="838200"/>
          </a:xfrm>
          <a:prstGeom prst="rect">
            <a:avLst/>
          </a:prstGeom>
        </p:spPr>
      </p:pic>
      <p:pic>
        <p:nvPicPr>
          <p:cNvPr id="15" name="Picture 14" descr="geratol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972" y="5257800"/>
            <a:ext cx="842028" cy="8382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5F26F10-DBA9-4AB1-8F77-EC08C74FE235}"/>
              </a:ext>
            </a:extLst>
          </p:cNvPr>
          <p:cNvSpPr/>
          <p:nvPr/>
        </p:nvSpPr>
        <p:spPr>
          <a:xfrm rot="20079374">
            <a:off x="2160926" y="2644172"/>
            <a:ext cx="48221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SAMPLE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10164188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4873beb7-5857-4685-be1f-d57550cc96cc" xsi:nil="true"/>
    <ApprovalStatus xmlns="4873beb7-5857-4685-be1f-d57550cc96cc">InProgress</ApprovalStatus>
    <DirectSourceMarket xmlns="4873beb7-5857-4685-be1f-d57550cc96cc" xsi:nil="true"/>
    <PrimaryImageGen xmlns="4873beb7-5857-4685-be1f-d57550cc96cc">true</PrimaryImageGen>
    <ThumbnailAssetId xmlns="4873beb7-5857-4685-be1f-d57550cc96cc" xsi:nil="true"/>
    <NumericId xmlns="4873beb7-5857-4685-be1f-d57550cc96cc">-1</NumericId>
    <TPFriendlyName xmlns="4873beb7-5857-4685-be1f-d57550cc96cc">Certificate of appreciation</TPFriendlyName>
    <BusinessGroup xmlns="4873beb7-5857-4685-be1f-d57550cc96cc" xsi:nil="true"/>
    <APEditor xmlns="4873beb7-5857-4685-be1f-d57550cc96cc">
      <UserInfo>
        <DisplayName>REDMOND\v-luannv</DisplayName>
        <AccountId>92</AccountId>
        <AccountType/>
      </UserInfo>
    </APEditor>
    <SourceTitle xmlns="4873beb7-5857-4685-be1f-d57550cc96cc">Certificate of appreciation</SourceTitle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PublishStatusLookup xmlns="4873beb7-5857-4685-be1f-d57550cc96cc">
      <Value>275306</Value>
      <Value>1304188</Value>
    </PublishStatusLookup>
    <MachineTranslated xmlns="4873beb7-5857-4685-be1f-d57550cc96cc">false</MachineTranslated>
    <OriginalSourceMarket xmlns="4873beb7-5857-4685-be1f-d57550cc96cc" xsi:nil="true"/>
    <TPInstallLocation xmlns="4873beb7-5857-4685-be1f-d57550cc96cc">{My Templates}</TPInstallLocation>
    <APDescription xmlns="4873beb7-5857-4685-be1f-d57550cc96cc" xsi:nil="true"/>
    <ContentItem xmlns="4873beb7-5857-4685-be1f-d57550cc96cc" xsi:nil="true"/>
    <ClipArtFilename xmlns="4873beb7-5857-4685-be1f-d57550cc96cc" xsi:nil="true"/>
    <APAuthor xmlns="4873beb7-5857-4685-be1f-d57550cc96cc">
      <UserInfo>
        <DisplayName>REDMOND\cynvey</DisplayName>
        <AccountId>191</AccountId>
        <AccountType/>
      </UserInfo>
    </APAuthor>
    <TPAppVersion xmlns="4873beb7-5857-4685-be1f-d57550cc96cc">11</TPAppVersion>
    <TPCommandLine xmlns="4873beb7-5857-4685-be1f-d57550cc96cc">{PP} /n {FilePath}</TPCommandLine>
    <PublishTargets xmlns="4873beb7-5857-4685-be1f-d57550cc96cc">OfficeOnline</PublishTargets>
    <TPLaunchHelpLinkType xmlns="4873beb7-5857-4685-be1f-d57550cc96cc">Template</TPLaunchHelpLinkType>
    <TimesCloned xmlns="4873beb7-5857-4685-be1f-d57550cc96cc" xsi:nil="true"/>
    <EditorialStatus xmlns="4873beb7-5857-4685-be1f-d57550cc96cc" xsi:nil="true"/>
    <LastModifiedDateTime xmlns="4873beb7-5857-4685-be1f-d57550cc96cc" xsi:nil="true"/>
    <Provider xmlns="4873beb7-5857-4685-be1f-d57550cc96cc">EY006220130</Provider>
    <AcquiredFrom xmlns="4873beb7-5857-4685-be1f-d57550cc96cc" xsi:nil="true"/>
    <AssetStart xmlns="4873beb7-5857-4685-be1f-d57550cc96cc">2009-05-30T22:16:31+00:00</AssetStart>
    <LastHandOff xmlns="4873beb7-5857-4685-be1f-d57550cc96cc" xsi:nil="true"/>
    <ArtSampleDocs xmlns="4873beb7-5857-4685-be1f-d57550cc96cc" xsi:nil="true"/>
    <TPClientViewer xmlns="4873beb7-5857-4685-be1f-d57550cc96cc">Microsoft Office PowerPoint</TPClientViewer>
    <UACurrentWords xmlns="4873beb7-5857-4685-be1f-d57550cc96cc">0</UACurrentWords>
    <UALocRecommendation xmlns="4873beb7-5857-4685-be1f-d57550cc96cc">Localize</UALocRecommendation>
    <IsDeleted xmlns="4873beb7-5857-4685-be1f-d57550cc96cc">false</IsDeleted>
    <UANotes xmlns="4873beb7-5857-4685-be1f-d57550cc96cc">online only</UANotes>
    <TemplateStatus xmlns="4873beb7-5857-4685-be1f-d57550cc96cc">Complete</TemplateStatus>
    <ShowIn xmlns="4873beb7-5857-4685-be1f-d57550cc96cc" xsi:nil="true"/>
    <CSXHash xmlns="4873beb7-5857-4685-be1f-d57550cc96cc" xsi:nil="true"/>
    <VoteCount xmlns="4873beb7-5857-4685-be1f-d57550cc96cc" xsi:nil="true"/>
    <AssetExpire xmlns="4873beb7-5857-4685-be1f-d57550cc96cc">2100-01-01T00:00:00+00:00</AssetExpire>
    <CSXSubmissionMarket xmlns="4873beb7-5857-4685-be1f-d57550cc96cc" xsi:nil="true"/>
    <DSATActionTaken xmlns="4873beb7-5857-4685-be1f-d57550cc96cc" xsi:nil="true"/>
    <TPExecutable xmlns="4873beb7-5857-4685-be1f-d57550cc96cc" xsi:nil="true"/>
    <SubmitterId xmlns="4873beb7-5857-4685-be1f-d57550cc96cc" xsi:nil="true"/>
    <AssetType xmlns="4873beb7-5857-4685-be1f-d57550cc96cc">TP</AssetType>
    <CSXSubmissionDate xmlns="4873beb7-5857-4685-be1f-d57550cc96cc" xsi:nil="true"/>
    <CSXUpdate xmlns="4873beb7-5857-4685-be1f-d57550cc96cc">false</CSXUpdate>
    <ApprovalLog xmlns="4873beb7-5857-4685-be1f-d57550cc96cc" xsi:nil="true"/>
    <BugNumber xmlns="4873beb7-5857-4685-be1f-d57550cc96cc" xsi:nil="true"/>
    <Milestone xmlns="4873beb7-5857-4685-be1f-d57550cc96cc" xsi:nil="true"/>
    <OriginAsset xmlns="4873beb7-5857-4685-be1f-d57550cc96cc" xsi:nil="true"/>
    <TPComponent xmlns="4873beb7-5857-4685-be1f-d57550cc96cc">PPTFiles</TPComponent>
    <AssetId xmlns="4873beb7-5857-4685-be1f-d57550cc96cc">TP010164188</AssetId>
    <TPApplication xmlns="4873beb7-5857-4685-be1f-d57550cc96cc">PowerPoint</TPApplication>
    <TPLaunchHelpLink xmlns="4873beb7-5857-4685-be1f-d57550cc96cc" xsi:nil="true"/>
    <IntlLocPriority xmlns="4873beb7-5857-4685-be1f-d57550cc96cc" xsi:nil="true"/>
    <CrawlForDependencies xmlns="4873beb7-5857-4685-be1f-d57550cc96cc">false</CrawlForDependencies>
    <IntlLangReviewer xmlns="4873beb7-5857-4685-be1f-d57550cc96cc" xsi:nil="true"/>
    <HandoffToMSDN xmlns="4873beb7-5857-4685-be1f-d57550cc96cc" xsi:nil="true"/>
    <PlannedPubDate xmlns="4873beb7-5857-4685-be1f-d57550cc96cc" xsi:nil="true"/>
    <TrustLevel xmlns="4873beb7-5857-4685-be1f-d57550cc96cc">1 Microsoft Managed Content</TrustLevel>
    <IsSearchable xmlns="4873beb7-5857-4685-be1f-d57550cc96cc">false</IsSearchable>
    <TPNamespace xmlns="4873beb7-5857-4685-be1f-d57550cc96cc">POWERPNT</TPNamespace>
    <Markets xmlns="4873beb7-5857-4685-be1f-d57550cc96cc"/>
    <IntlLangReview xmlns="4873beb7-5857-4685-be1f-d57550cc96cc" xsi:nil="true"/>
    <UAProjectedTotalWords xmlns="4873beb7-5857-4685-be1f-d57550cc96cc" xsi:nil="true"/>
    <OutputCachingOn xmlns="4873beb7-5857-4685-be1f-d57550cc96cc">false</OutputCachingOn>
    <AverageRating xmlns="4873beb7-5857-4685-be1f-d57550cc96cc" xsi:nil="true"/>
    <LastPublishResultLookup xmlns="4873beb7-5857-4685-be1f-d57550cc96cc" xsi:nil="true"/>
    <PolicheckWords xmlns="4873beb7-5857-4685-be1f-d57550cc96cc" xsi:nil="true"/>
    <FriendlyTitle xmlns="4873beb7-5857-4685-be1f-d57550cc96cc" xsi:nil="true"/>
    <Manager xmlns="4873beb7-5857-4685-be1f-d57550cc96cc" xsi:nil="true"/>
    <EditorialTags xmlns="4873beb7-5857-4685-be1f-d57550cc96cc" xsi:nil="true"/>
    <LegacyData xmlns="4873beb7-5857-4685-be1f-d57550cc96cc" xsi:nil="true"/>
    <Downloads xmlns="4873beb7-5857-4685-be1f-d57550cc96cc">0</Downloads>
    <Providers xmlns="4873beb7-5857-4685-be1f-d57550cc96cc" xsi:nil="true"/>
    <TemplateTemplateType xmlns="4873beb7-5857-4685-be1f-d57550cc96cc">PowerPoint 2003 Default</TemplateTemplateType>
    <OOCacheId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117946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9EF0B1-75F1-438D-9C05-BE7FD1D9EAF6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10ED97-8FC7-4E3B-A948-7A6430E82F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BC05EA-9CD8-48DE-B2D9-46A0E68E2E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TM10164188</Template>
  <TotalTime>0</TotalTime>
  <Words>89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Superclarendon Black</vt:lpstr>
      <vt:lpstr>TM10164188</vt:lpstr>
      <vt:lpstr>Certificate of Achievement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appreciation</dc:title>
  <dc:creator/>
  <cp:lastModifiedBy/>
  <cp:revision>1</cp:revision>
  <dcterms:created xsi:type="dcterms:W3CDTF">2006-09-08T16:44:32Z</dcterms:created>
  <dcterms:modified xsi:type="dcterms:W3CDTF">2017-10-15T01:44:20Z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PolicheckStatus">
    <vt:lpwstr>0</vt:lpwstr>
  </property>
  <property fmtid="{D5CDD505-2E9C-101B-9397-08002B2CF9AE}" pid="7" name="Applications">
    <vt:lpwstr>79;#tpl120;#419;#zpp140;#65;#zpp120</vt:lpwstr>
  </property>
  <property fmtid="{D5CDD505-2E9C-101B-9397-08002B2CF9AE}" pid="8" name="PolicheckCounter">
    <vt:lpwstr>0</vt:lpwstr>
  </property>
  <property fmtid="{D5CDD505-2E9C-101B-9397-08002B2CF9AE}" pid="9" name="APTrustLevel">
    <vt:r8>1</vt:r8>
  </property>
</Properties>
</file>